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99" r:id="rId3"/>
    <p:sldId id="258" r:id="rId4"/>
    <p:sldId id="259" r:id="rId5"/>
    <p:sldId id="296" r:id="rId6"/>
    <p:sldId id="310" r:id="rId7"/>
    <p:sldId id="312" r:id="rId8"/>
    <p:sldId id="313" r:id="rId9"/>
    <p:sldId id="314" r:id="rId10"/>
    <p:sldId id="315" r:id="rId11"/>
    <p:sldId id="316" r:id="rId12"/>
    <p:sldId id="311" r:id="rId13"/>
    <p:sldId id="302" r:id="rId14"/>
    <p:sldId id="300" r:id="rId15"/>
    <p:sldId id="317" r:id="rId16"/>
    <p:sldId id="318" r:id="rId17"/>
    <p:sldId id="319" r:id="rId18"/>
    <p:sldId id="303" r:id="rId19"/>
    <p:sldId id="320" r:id="rId20"/>
    <p:sldId id="321" r:id="rId21"/>
    <p:sldId id="323" r:id="rId22"/>
    <p:sldId id="322" r:id="rId23"/>
    <p:sldId id="324" r:id="rId24"/>
    <p:sldId id="325" r:id="rId25"/>
    <p:sldId id="326" r:id="rId26"/>
    <p:sldId id="327" r:id="rId27"/>
    <p:sldId id="328" r:id="rId28"/>
    <p:sldId id="329" r:id="rId29"/>
    <p:sldId id="305" r:id="rId30"/>
    <p:sldId id="339" r:id="rId31"/>
    <p:sldId id="342" r:id="rId32"/>
    <p:sldId id="343" r:id="rId33"/>
    <p:sldId id="344" r:id="rId34"/>
    <p:sldId id="345" r:id="rId35"/>
    <p:sldId id="346" r:id="rId36"/>
    <p:sldId id="349" r:id="rId37"/>
    <p:sldId id="348" r:id="rId38"/>
    <p:sldId id="350" r:id="rId39"/>
    <p:sldId id="304" r:id="rId40"/>
    <p:sldId id="30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2E4"/>
    <a:srgbClr val="A679AF"/>
    <a:srgbClr val="EF99A4"/>
    <a:srgbClr val="F8CE85"/>
    <a:srgbClr val="E66677"/>
    <a:srgbClr val="9E71AC"/>
    <a:srgbClr val="E47E8D"/>
    <a:srgbClr val="A580B7"/>
    <a:srgbClr val="E30613"/>
    <a:srgbClr val="9A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3" autoAdjust="0"/>
    <p:restoredTop sz="96299" autoAdjust="0"/>
  </p:normalViewPr>
  <p:slideViewPr>
    <p:cSldViewPr snapToGrid="0">
      <p:cViewPr varScale="1">
        <p:scale>
          <a:sx n="129" d="100"/>
          <a:sy n="129" d="100"/>
        </p:scale>
        <p:origin x="215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2B98-4418-EB49-9D2B-6A764D1D663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ADD10-E74F-D447-97F2-9675FBF7479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png"/><Relationship Id="rId4" Type="http://schemas.openxmlformats.org/officeDocument/2006/relationships/image" Target="../media/image1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5.png"/><Relationship Id="rId4" Type="http://schemas.openxmlformats.org/officeDocument/2006/relationships/image" Target="../media/image1.png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681698" y="1234018"/>
            <a:ext cx="3847884" cy="3688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t air balloons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oad, way, highway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satellite, dark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70000">
                      <a:schemeClr val="accent1"/>
                    </a:gs>
                  </a:gsLst>
                  <a:lin ang="0" scaled="1"/>
                  <a:tileRect/>
                </a:gradFill>
              </a:rPr>
              <a:t>Agenda</a:t>
            </a:r>
            <a:endParaRPr lang="en-US" sz="4400" dirty="0">
              <a:ln>
                <a:noFill/>
              </a:ln>
              <a:gradFill flip="none" rotWithShape="1">
                <a:gsLst>
                  <a:gs pos="0">
                    <a:schemeClr val="accent2"/>
                  </a:gs>
                  <a:gs pos="70000">
                    <a:schemeClr val="accent1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09284" y="1506893"/>
            <a:ext cx="5216136" cy="3844212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b="1"/>
            </a:lvl1pPr>
            <a:lvl2pPr marL="8001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Introduction</a:t>
            </a:r>
            <a:endParaRPr lang="en-US" dirty="0"/>
          </a:p>
          <a:p>
            <a:pPr lvl="1"/>
            <a:r>
              <a:rPr lang="en-US" dirty="0"/>
              <a:t>What is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Required Tools</a:t>
            </a:r>
            <a:endParaRPr lang="en-US" dirty="0"/>
          </a:p>
          <a:p>
            <a:pPr lvl="1"/>
            <a:r>
              <a:rPr lang="en-US" dirty="0"/>
              <a:t>Fundament</a:t>
            </a:r>
            <a:endParaRPr lang="en-US" dirty="0"/>
          </a:p>
          <a:p>
            <a:pPr lvl="0"/>
            <a:r>
              <a:rPr lang="en-US" dirty="0"/>
              <a:t>Schema</a:t>
            </a:r>
            <a:endParaRPr lang="en-US" dirty="0"/>
          </a:p>
          <a:p>
            <a:pPr lvl="1"/>
            <a:r>
              <a:rPr lang="en-US" dirty="0"/>
              <a:t>Queries</a:t>
            </a:r>
            <a:endParaRPr lang="en-US" dirty="0"/>
          </a:p>
          <a:p>
            <a:pPr lvl="1"/>
            <a:r>
              <a:rPr lang="en-US" dirty="0"/>
              <a:t>Mutation</a:t>
            </a:r>
            <a:endParaRPr lang="en-US" dirty="0"/>
          </a:p>
          <a:p>
            <a:pPr lvl="1"/>
            <a:r>
              <a:rPr lang="en-US" dirty="0"/>
              <a:t>Errors</a:t>
            </a:r>
            <a:endParaRPr lang="en-US" dirty="0"/>
          </a:p>
          <a:p>
            <a:pPr lvl="1"/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480443" y="2177969"/>
            <a:ext cx="6939657" cy="210828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 dirty="0"/>
              <a:t>Section Header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410715" y="221874"/>
            <a:ext cx="1649412" cy="1484312"/>
          </a:xfrm>
        </p:spPr>
        <p:txBody>
          <a:bodyPr anchor="b">
            <a:normAutofit/>
          </a:bodyPr>
          <a:lstStyle>
            <a:lvl1pPr marL="0" indent="0" algn="r">
              <a:buNone/>
              <a:defRPr sz="6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9829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6983408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69829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20277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12987"/>
            <a:ext cx="10293016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1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054007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5" y="1212987"/>
            <a:ext cx="6054008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Connector: Elbow 3"/>
          <p:cNvCxnSpPr/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321255" y="1565138"/>
            <a:ext cx="4032340" cy="392367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GraphQL with Apollo and NodeJs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hydrozoan, night sky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20221441">
            <a:off x="5699333" y="1686762"/>
            <a:ext cx="6403389" cy="35436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571108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435850" y="-1"/>
            <a:ext cx="4756150" cy="671909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5711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290733"/>
            <a:ext cx="5711080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6"/>
          <p:cNvSpPr>
            <a:spLocks noGrp="1"/>
          </p:cNvSpPr>
          <p:nvPr>
            <p:ph type="body" sz="quarter" idx="33" hasCustomPrompt="1"/>
          </p:nvPr>
        </p:nvSpPr>
        <p:spPr>
          <a:xfrm>
            <a:off x="8223819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2" hasCustomPrompt="1"/>
          </p:nvPr>
        </p:nvSpPr>
        <p:spPr>
          <a:xfrm>
            <a:off x="4528628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5548"/>
            <a:ext cx="2960105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5548"/>
            <a:ext cx="2971756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5548"/>
            <a:ext cx="2961403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1033463" y="2462197"/>
            <a:ext cx="2962275" cy="298942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4732336" y="2460687"/>
            <a:ext cx="2962275" cy="30563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434876" y="2461009"/>
            <a:ext cx="2962275" cy="30420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2012147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40828" y="2021478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40828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047653" y="1399721"/>
            <a:ext cx="0" cy="45935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07922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897983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365498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365498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509607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509607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034128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6411936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6"/>
          <p:cNvSpPr>
            <a:spLocks noGrp="1"/>
          </p:cNvSpPr>
          <p:nvPr>
            <p:ph type="body" sz="quarter" idx="29" hasCustomPrompt="1"/>
          </p:nvPr>
        </p:nvSpPr>
        <p:spPr>
          <a:xfrm>
            <a:off x="6397029" y="4068814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23" name="Text Placeholder 46"/>
          <p:cNvSpPr>
            <a:spLocks noGrp="1"/>
          </p:cNvSpPr>
          <p:nvPr>
            <p:ph type="body" sz="quarter" idx="30" hasCustomPrompt="1"/>
          </p:nvPr>
        </p:nvSpPr>
        <p:spPr>
          <a:xfrm>
            <a:off x="1034128" y="4068814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034128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6411936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272345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272345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272346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034128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37" name="Text Placeholder 46"/>
          <p:cNvSpPr>
            <a:spLocks noGrp="1"/>
          </p:cNvSpPr>
          <p:nvPr>
            <p:ph type="body" sz="quarter" idx="46" hasCustomPrompt="1"/>
          </p:nvPr>
        </p:nvSpPr>
        <p:spPr>
          <a:xfrm>
            <a:off x="4728135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7"/>
          </p:nvPr>
        </p:nvSpPr>
        <p:spPr>
          <a:xfrm>
            <a:off x="4728135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1" name="Text Placeholder 46"/>
          <p:cNvSpPr>
            <a:spLocks noGrp="1"/>
          </p:cNvSpPr>
          <p:nvPr>
            <p:ph type="body" sz="quarter" idx="48" hasCustomPrompt="1"/>
          </p:nvPr>
        </p:nvSpPr>
        <p:spPr>
          <a:xfrm>
            <a:off x="8469954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9"/>
          </p:nvPr>
        </p:nvSpPr>
        <p:spPr>
          <a:xfrm>
            <a:off x="8469954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6"/>
          <p:cNvSpPr>
            <a:spLocks noGrp="1"/>
          </p:cNvSpPr>
          <p:nvPr>
            <p:ph type="body" sz="quarter" idx="50" hasCustomPrompt="1"/>
          </p:nvPr>
        </p:nvSpPr>
        <p:spPr>
          <a:xfrm>
            <a:off x="1034128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51"/>
          </p:nvPr>
        </p:nvSpPr>
        <p:spPr>
          <a:xfrm>
            <a:off x="1034128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6" name="Text Placeholder 46"/>
          <p:cNvSpPr>
            <a:spLocks noGrp="1"/>
          </p:cNvSpPr>
          <p:nvPr>
            <p:ph type="body" sz="quarter" idx="52" hasCustomPrompt="1"/>
          </p:nvPr>
        </p:nvSpPr>
        <p:spPr>
          <a:xfrm>
            <a:off x="4728135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728135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54" hasCustomPrompt="1"/>
          </p:nvPr>
        </p:nvSpPr>
        <p:spPr>
          <a:xfrm>
            <a:off x="8469954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8469954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6"/>
          <p:cNvCxnSpPr/>
          <p:nvPr userDrawn="1"/>
        </p:nvCxnSpPr>
        <p:spPr>
          <a:xfrm rot="5400000" flipH="1" flipV="1">
            <a:off x="-419895" y="1360444"/>
            <a:ext cx="9167461" cy="4732906"/>
          </a:xfrm>
          <a:prstGeom prst="bentConnector3">
            <a:avLst>
              <a:gd name="adj1" fmla="val 83585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45782" y="1331089"/>
            <a:ext cx="6433661" cy="499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47222" y="1632287"/>
            <a:ext cx="5314572" cy="3002082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Elbow 6"/>
          <p:cNvCxnSpPr/>
          <p:nvPr userDrawn="1"/>
        </p:nvCxnSpPr>
        <p:spPr>
          <a:xfrm rot="5400000" flipH="1" flipV="1">
            <a:off x="-54711" y="510643"/>
            <a:ext cx="6858000" cy="5836712"/>
          </a:xfrm>
          <a:prstGeom prst="bentConnector3">
            <a:avLst>
              <a:gd name="adj1" fmla="val 19892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420574" y="-1"/>
            <a:ext cx="4526860" cy="6858001"/>
          </a:xfrm>
          <a:prstGeom prst="rect">
            <a:avLst/>
          </a:prstGeom>
          <a:effectLst/>
        </p:spPr>
      </p:pic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52947" y="1576691"/>
            <a:ext cx="3677581" cy="5281309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865745" y="491849"/>
            <a:ext cx="315231" cy="3152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705355" y="650550"/>
            <a:ext cx="315231" cy="315231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92997" y="3091835"/>
            <a:ext cx="382366" cy="382366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410699" y="3271068"/>
            <a:ext cx="467330" cy="467330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927702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0" y="1290733"/>
            <a:ext cx="7194550" cy="4878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25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25241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4614229" y="1367064"/>
            <a:ext cx="3497580" cy="2293285"/>
          </a:xfrm>
          <a:solidFill>
            <a:schemeClr val="bg1">
              <a:lumMod val="10000"/>
              <a:lumOff val="90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4" hasCustomPrompt="1"/>
          </p:nvPr>
        </p:nvSpPr>
        <p:spPr>
          <a:xfrm>
            <a:off x="4614229" y="3875082"/>
            <a:ext cx="3497263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35" hasCustomPrompt="1"/>
          </p:nvPr>
        </p:nvSpPr>
        <p:spPr>
          <a:xfrm>
            <a:off x="8298705" y="1367499"/>
            <a:ext cx="3497262" cy="2287307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36" hasCustomPrompt="1"/>
          </p:nvPr>
        </p:nvSpPr>
        <p:spPr>
          <a:xfrm>
            <a:off x="8298705" y="3875082"/>
            <a:ext cx="3497262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97262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970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con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293141" y="1590079"/>
            <a:ext cx="4332708" cy="4332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78650"/>
            <a:ext cx="6889270" cy="147658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208870" y="307769"/>
            <a:ext cx="3396342" cy="8253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Case study – Client’s logo</a:t>
            </a:r>
            <a:endParaRPr lang="en-US" dirty="0"/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4033837" y="2586891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The Solution</a:t>
            </a:r>
            <a:endParaRPr lang="en-US" dirty="0"/>
          </a:p>
        </p:txBody>
      </p:sp>
      <p:sp>
        <p:nvSpPr>
          <p:cNvPr id="64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4033837" y="471170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vi-VN" dirty="0"/>
              <a:t>Enter The Challenge</a:t>
            </a:r>
            <a:endParaRPr lang="en-GB" dirty="0"/>
          </a:p>
        </p:txBody>
      </p:sp>
      <p:sp>
        <p:nvSpPr>
          <p:cNvPr id="23" name="Text Placeholder 61"/>
          <p:cNvSpPr>
            <a:spLocks noGrp="1"/>
          </p:cNvSpPr>
          <p:nvPr>
            <p:ph type="body" sz="quarter" idx="21" hasCustomPrompt="1"/>
          </p:nvPr>
        </p:nvSpPr>
        <p:spPr>
          <a:xfrm>
            <a:off x="4033837" y="4693179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Results and Benefits</a:t>
            </a:r>
            <a:endParaRPr lang="en-US" dirty="0"/>
          </a:p>
        </p:txBody>
      </p:sp>
      <p:sp>
        <p:nvSpPr>
          <p:cNvPr id="29" name="Text Placeholder 59"/>
          <p:cNvSpPr>
            <a:spLocks noGrp="1"/>
          </p:cNvSpPr>
          <p:nvPr>
            <p:ph type="body" sz="quarter" idx="23" hasCustomPrompt="1"/>
          </p:nvPr>
        </p:nvSpPr>
        <p:spPr>
          <a:xfrm>
            <a:off x="681308" y="5001626"/>
            <a:ext cx="2529841" cy="15116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About the client: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at convallis.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Donec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Morbi sed </a:t>
            </a:r>
            <a:r>
              <a:rPr lang="en-US" dirty="0" err="1"/>
              <a:t>urna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non qui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4033837" y="935456"/>
            <a:ext cx="5110162" cy="147207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033837" y="3041744"/>
            <a:ext cx="5110162" cy="146929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4033837" y="5141885"/>
            <a:ext cx="5110162" cy="137138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1308" y="4792225"/>
            <a:ext cx="252984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 userDrawn="1"/>
        </p:nvSpPr>
        <p:spPr>
          <a:xfrm>
            <a:off x="9572624" y="462644"/>
            <a:ext cx="2371725" cy="3652156"/>
          </a:xfrm>
          <a:custGeom>
            <a:avLst/>
            <a:gdLst>
              <a:gd name="connsiteX0" fmla="*/ 0 w 2371725"/>
              <a:gd name="connsiteY0" fmla="*/ 0 h 3588721"/>
              <a:gd name="connsiteX1" fmla="*/ 1383506 w 2371725"/>
              <a:gd name="connsiteY1" fmla="*/ 0 h 3588721"/>
              <a:gd name="connsiteX2" fmla="*/ 1383506 w 2371725"/>
              <a:gd name="connsiteY2" fmla="*/ 0 h 3588721"/>
              <a:gd name="connsiteX3" fmla="*/ 1976438 w 2371725"/>
              <a:gd name="connsiteY3" fmla="*/ 0 h 3588721"/>
              <a:gd name="connsiteX4" fmla="*/ 2371725 w 2371725"/>
              <a:gd name="connsiteY4" fmla="*/ 0 h 3588721"/>
              <a:gd name="connsiteX5" fmla="*/ 2371725 w 2371725"/>
              <a:gd name="connsiteY5" fmla="*/ 2093421 h 3588721"/>
              <a:gd name="connsiteX6" fmla="*/ 2371725 w 2371725"/>
              <a:gd name="connsiteY6" fmla="*/ 2093421 h 3588721"/>
              <a:gd name="connsiteX7" fmla="*/ 2371725 w 2371725"/>
              <a:gd name="connsiteY7" fmla="*/ 2990601 h 3588721"/>
              <a:gd name="connsiteX8" fmla="*/ 2371725 w 2371725"/>
              <a:gd name="connsiteY8" fmla="*/ 3588721 h 3588721"/>
              <a:gd name="connsiteX9" fmla="*/ 1976438 w 2371725"/>
              <a:gd name="connsiteY9" fmla="*/ 3588721 h 3588721"/>
              <a:gd name="connsiteX10" fmla="*/ 2154807 w 2371725"/>
              <a:gd name="connsiteY10" fmla="*/ 3994282 h 3588721"/>
              <a:gd name="connsiteX11" fmla="*/ 1383506 w 2371725"/>
              <a:gd name="connsiteY11" fmla="*/ 3588721 h 3588721"/>
              <a:gd name="connsiteX12" fmla="*/ 0 w 2371725"/>
              <a:gd name="connsiteY12" fmla="*/ 3588721 h 3588721"/>
              <a:gd name="connsiteX13" fmla="*/ 0 w 2371725"/>
              <a:gd name="connsiteY13" fmla="*/ 2990601 h 3588721"/>
              <a:gd name="connsiteX14" fmla="*/ 0 w 2371725"/>
              <a:gd name="connsiteY14" fmla="*/ 2093421 h 3588721"/>
              <a:gd name="connsiteX15" fmla="*/ 0 w 2371725"/>
              <a:gd name="connsiteY15" fmla="*/ 2093421 h 3588721"/>
              <a:gd name="connsiteX16" fmla="*/ 0 w 2371725"/>
              <a:gd name="connsiteY16" fmla="*/ 0 h 3588721"/>
              <a:gd name="connsiteX0-1" fmla="*/ 0 w 2371725"/>
              <a:gd name="connsiteY0-2" fmla="*/ 0 h 3994282"/>
              <a:gd name="connsiteX1-3" fmla="*/ 1383506 w 2371725"/>
              <a:gd name="connsiteY1-4" fmla="*/ 0 h 3994282"/>
              <a:gd name="connsiteX2-5" fmla="*/ 1383506 w 2371725"/>
              <a:gd name="connsiteY2-6" fmla="*/ 0 h 3994282"/>
              <a:gd name="connsiteX3-7" fmla="*/ 1976438 w 2371725"/>
              <a:gd name="connsiteY3-8" fmla="*/ 0 h 3994282"/>
              <a:gd name="connsiteX4-9" fmla="*/ 2371725 w 2371725"/>
              <a:gd name="connsiteY4-10" fmla="*/ 0 h 3994282"/>
              <a:gd name="connsiteX5-11" fmla="*/ 2371725 w 2371725"/>
              <a:gd name="connsiteY5-12" fmla="*/ 2093421 h 3994282"/>
              <a:gd name="connsiteX6-13" fmla="*/ 2371725 w 2371725"/>
              <a:gd name="connsiteY6-14" fmla="*/ 2093421 h 3994282"/>
              <a:gd name="connsiteX7-15" fmla="*/ 2371725 w 2371725"/>
              <a:gd name="connsiteY7-16" fmla="*/ 2990601 h 3994282"/>
              <a:gd name="connsiteX8-17" fmla="*/ 2371725 w 2371725"/>
              <a:gd name="connsiteY8-18" fmla="*/ 3588721 h 3994282"/>
              <a:gd name="connsiteX9-19" fmla="*/ 2137305 w 2371725"/>
              <a:gd name="connsiteY9-20" fmla="*/ 3605655 h 3994282"/>
              <a:gd name="connsiteX10-21" fmla="*/ 2154807 w 2371725"/>
              <a:gd name="connsiteY10-22" fmla="*/ 3994282 h 3994282"/>
              <a:gd name="connsiteX11-23" fmla="*/ 1383506 w 2371725"/>
              <a:gd name="connsiteY11-24" fmla="*/ 3588721 h 3994282"/>
              <a:gd name="connsiteX12-25" fmla="*/ 0 w 2371725"/>
              <a:gd name="connsiteY12-26" fmla="*/ 3588721 h 3994282"/>
              <a:gd name="connsiteX13-27" fmla="*/ 0 w 2371725"/>
              <a:gd name="connsiteY13-28" fmla="*/ 2990601 h 3994282"/>
              <a:gd name="connsiteX14-29" fmla="*/ 0 w 2371725"/>
              <a:gd name="connsiteY14-30" fmla="*/ 2093421 h 3994282"/>
              <a:gd name="connsiteX15-31" fmla="*/ 0 w 2371725"/>
              <a:gd name="connsiteY15-32" fmla="*/ 2093421 h 3994282"/>
              <a:gd name="connsiteX16-33" fmla="*/ 0 w 2371725"/>
              <a:gd name="connsiteY16-34" fmla="*/ 0 h 3994282"/>
              <a:gd name="connsiteX0-35" fmla="*/ 0 w 2371725"/>
              <a:gd name="connsiteY0-36" fmla="*/ 0 h 3994282"/>
              <a:gd name="connsiteX1-37" fmla="*/ 1383506 w 2371725"/>
              <a:gd name="connsiteY1-38" fmla="*/ 0 h 3994282"/>
              <a:gd name="connsiteX2-39" fmla="*/ 1383506 w 2371725"/>
              <a:gd name="connsiteY2-40" fmla="*/ 0 h 3994282"/>
              <a:gd name="connsiteX3-41" fmla="*/ 1976438 w 2371725"/>
              <a:gd name="connsiteY3-42" fmla="*/ 0 h 3994282"/>
              <a:gd name="connsiteX4-43" fmla="*/ 2371725 w 2371725"/>
              <a:gd name="connsiteY4-44" fmla="*/ 0 h 3994282"/>
              <a:gd name="connsiteX5-45" fmla="*/ 2371725 w 2371725"/>
              <a:gd name="connsiteY5-46" fmla="*/ 2093421 h 3994282"/>
              <a:gd name="connsiteX6-47" fmla="*/ 2371725 w 2371725"/>
              <a:gd name="connsiteY6-48" fmla="*/ 2093421 h 3994282"/>
              <a:gd name="connsiteX7-49" fmla="*/ 2371725 w 2371725"/>
              <a:gd name="connsiteY7-50" fmla="*/ 2990601 h 3994282"/>
              <a:gd name="connsiteX8-51" fmla="*/ 2371725 w 2371725"/>
              <a:gd name="connsiteY8-52" fmla="*/ 3588721 h 3994282"/>
              <a:gd name="connsiteX9-53" fmla="*/ 2120372 w 2371725"/>
              <a:gd name="connsiteY9-54" fmla="*/ 3588721 h 3994282"/>
              <a:gd name="connsiteX10-55" fmla="*/ 2154807 w 2371725"/>
              <a:gd name="connsiteY10-56" fmla="*/ 3994282 h 3994282"/>
              <a:gd name="connsiteX11-57" fmla="*/ 1383506 w 2371725"/>
              <a:gd name="connsiteY11-58" fmla="*/ 3588721 h 3994282"/>
              <a:gd name="connsiteX12-59" fmla="*/ 0 w 2371725"/>
              <a:gd name="connsiteY12-60" fmla="*/ 3588721 h 3994282"/>
              <a:gd name="connsiteX13-61" fmla="*/ 0 w 2371725"/>
              <a:gd name="connsiteY13-62" fmla="*/ 2990601 h 3994282"/>
              <a:gd name="connsiteX14-63" fmla="*/ 0 w 2371725"/>
              <a:gd name="connsiteY14-64" fmla="*/ 2093421 h 3994282"/>
              <a:gd name="connsiteX15-65" fmla="*/ 0 w 2371725"/>
              <a:gd name="connsiteY15-66" fmla="*/ 2093421 h 3994282"/>
              <a:gd name="connsiteX16-67" fmla="*/ 0 w 2371725"/>
              <a:gd name="connsiteY16-68" fmla="*/ 0 h 3994282"/>
              <a:gd name="connsiteX0-69" fmla="*/ 0 w 2371725"/>
              <a:gd name="connsiteY0-70" fmla="*/ 0 h 3994282"/>
              <a:gd name="connsiteX1-71" fmla="*/ 1383506 w 2371725"/>
              <a:gd name="connsiteY1-72" fmla="*/ 0 h 3994282"/>
              <a:gd name="connsiteX2-73" fmla="*/ 1383506 w 2371725"/>
              <a:gd name="connsiteY2-74" fmla="*/ 0 h 3994282"/>
              <a:gd name="connsiteX3-75" fmla="*/ 1976438 w 2371725"/>
              <a:gd name="connsiteY3-76" fmla="*/ 0 h 3994282"/>
              <a:gd name="connsiteX4-77" fmla="*/ 2371725 w 2371725"/>
              <a:gd name="connsiteY4-78" fmla="*/ 0 h 3994282"/>
              <a:gd name="connsiteX5-79" fmla="*/ 2371725 w 2371725"/>
              <a:gd name="connsiteY5-80" fmla="*/ 2093421 h 3994282"/>
              <a:gd name="connsiteX6-81" fmla="*/ 2371725 w 2371725"/>
              <a:gd name="connsiteY6-82" fmla="*/ 2093421 h 3994282"/>
              <a:gd name="connsiteX7-83" fmla="*/ 2371725 w 2371725"/>
              <a:gd name="connsiteY7-84" fmla="*/ 2990601 h 3994282"/>
              <a:gd name="connsiteX8-85" fmla="*/ 2371725 w 2371725"/>
              <a:gd name="connsiteY8-86" fmla="*/ 3588721 h 3994282"/>
              <a:gd name="connsiteX9-87" fmla="*/ 2154239 w 2371725"/>
              <a:gd name="connsiteY9-88" fmla="*/ 3588721 h 3994282"/>
              <a:gd name="connsiteX10-89" fmla="*/ 2154807 w 2371725"/>
              <a:gd name="connsiteY10-90" fmla="*/ 3994282 h 3994282"/>
              <a:gd name="connsiteX11-91" fmla="*/ 1383506 w 2371725"/>
              <a:gd name="connsiteY11-92" fmla="*/ 3588721 h 3994282"/>
              <a:gd name="connsiteX12-93" fmla="*/ 0 w 2371725"/>
              <a:gd name="connsiteY12-94" fmla="*/ 3588721 h 3994282"/>
              <a:gd name="connsiteX13-95" fmla="*/ 0 w 2371725"/>
              <a:gd name="connsiteY13-96" fmla="*/ 2990601 h 3994282"/>
              <a:gd name="connsiteX14-97" fmla="*/ 0 w 2371725"/>
              <a:gd name="connsiteY14-98" fmla="*/ 2093421 h 3994282"/>
              <a:gd name="connsiteX15-99" fmla="*/ 0 w 2371725"/>
              <a:gd name="connsiteY15-100" fmla="*/ 2093421 h 3994282"/>
              <a:gd name="connsiteX16-101" fmla="*/ 0 w 2371725"/>
              <a:gd name="connsiteY16-102" fmla="*/ 0 h 3994282"/>
              <a:gd name="connsiteX0-103" fmla="*/ 0 w 2371725"/>
              <a:gd name="connsiteY0-104" fmla="*/ 0 h 3994282"/>
              <a:gd name="connsiteX1-105" fmla="*/ 1383506 w 2371725"/>
              <a:gd name="connsiteY1-106" fmla="*/ 0 h 3994282"/>
              <a:gd name="connsiteX2-107" fmla="*/ 1383506 w 2371725"/>
              <a:gd name="connsiteY2-108" fmla="*/ 0 h 3994282"/>
              <a:gd name="connsiteX3-109" fmla="*/ 1976438 w 2371725"/>
              <a:gd name="connsiteY3-110" fmla="*/ 0 h 3994282"/>
              <a:gd name="connsiteX4-111" fmla="*/ 2371725 w 2371725"/>
              <a:gd name="connsiteY4-112" fmla="*/ 0 h 3994282"/>
              <a:gd name="connsiteX5-113" fmla="*/ 2371725 w 2371725"/>
              <a:gd name="connsiteY5-114" fmla="*/ 2093421 h 3994282"/>
              <a:gd name="connsiteX6-115" fmla="*/ 2371725 w 2371725"/>
              <a:gd name="connsiteY6-116" fmla="*/ 2093421 h 3994282"/>
              <a:gd name="connsiteX7-117" fmla="*/ 2371725 w 2371725"/>
              <a:gd name="connsiteY7-118" fmla="*/ 2990601 h 3994282"/>
              <a:gd name="connsiteX8-119" fmla="*/ 2371725 w 2371725"/>
              <a:gd name="connsiteY8-120" fmla="*/ 3588721 h 3994282"/>
              <a:gd name="connsiteX9-121" fmla="*/ 2154239 w 2371725"/>
              <a:gd name="connsiteY9-122" fmla="*/ 3588721 h 3994282"/>
              <a:gd name="connsiteX10-123" fmla="*/ 2154807 w 2371725"/>
              <a:gd name="connsiteY10-124" fmla="*/ 3994282 h 3994282"/>
              <a:gd name="connsiteX11-125" fmla="*/ 1899973 w 2371725"/>
              <a:gd name="connsiteY11-126" fmla="*/ 3588721 h 3994282"/>
              <a:gd name="connsiteX12-127" fmla="*/ 0 w 2371725"/>
              <a:gd name="connsiteY12-128" fmla="*/ 3588721 h 3994282"/>
              <a:gd name="connsiteX13-129" fmla="*/ 0 w 2371725"/>
              <a:gd name="connsiteY13-130" fmla="*/ 2990601 h 3994282"/>
              <a:gd name="connsiteX14-131" fmla="*/ 0 w 2371725"/>
              <a:gd name="connsiteY14-132" fmla="*/ 2093421 h 3994282"/>
              <a:gd name="connsiteX15-133" fmla="*/ 0 w 2371725"/>
              <a:gd name="connsiteY15-134" fmla="*/ 2093421 h 3994282"/>
              <a:gd name="connsiteX16-135" fmla="*/ 0 w 2371725"/>
              <a:gd name="connsiteY16-136" fmla="*/ 0 h 399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2371725" h="3994282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59"/>
          <p:cNvSpPr>
            <a:spLocks noGrp="1"/>
          </p:cNvSpPr>
          <p:nvPr>
            <p:ph type="body" sz="quarter" idx="27" hasCustomPrompt="1"/>
          </p:nvPr>
        </p:nvSpPr>
        <p:spPr>
          <a:xfrm>
            <a:off x="9850722" y="749791"/>
            <a:ext cx="1833278" cy="26477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Enter client’s testimonial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Donec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diam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nisi, vitae </a:t>
            </a:r>
            <a:r>
              <a:rPr lang="en-US" dirty="0" err="1"/>
              <a:t>consequat</a:t>
            </a:r>
            <a:r>
              <a:rPr lang="en-US" dirty="0"/>
              <a:t> mi est. </a:t>
            </a:r>
            <a:endParaRPr lang="en-US" dirty="0"/>
          </a:p>
        </p:txBody>
      </p:sp>
      <p:sp>
        <p:nvSpPr>
          <p:cNvPr id="42" name="Text Placeholder 59"/>
          <p:cNvSpPr>
            <a:spLocks noGrp="1"/>
          </p:cNvSpPr>
          <p:nvPr>
            <p:ph type="body" sz="quarter" idx="28" hasCustomPrompt="1"/>
          </p:nvPr>
        </p:nvSpPr>
        <p:spPr>
          <a:xfrm>
            <a:off x="9572624" y="4833613"/>
            <a:ext cx="2371725" cy="336023"/>
          </a:xfrm>
        </p:spPr>
        <p:txBody>
          <a:bodyPr anchor="b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1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Client’s full name</a:t>
            </a:r>
            <a:endParaRPr lang="en-US" dirty="0"/>
          </a:p>
        </p:txBody>
      </p:sp>
      <p:sp>
        <p:nvSpPr>
          <p:cNvPr id="43" name="Text Placeholder 59"/>
          <p:cNvSpPr>
            <a:spLocks noGrp="1"/>
          </p:cNvSpPr>
          <p:nvPr>
            <p:ph type="body" sz="quarter" idx="29" hasCustomPrompt="1"/>
          </p:nvPr>
        </p:nvSpPr>
        <p:spPr>
          <a:xfrm>
            <a:off x="9572624" y="5169636"/>
            <a:ext cx="2371725" cy="3360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0" i="1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Title, Company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0" hasCustomPrompt="1"/>
          </p:nvPr>
        </p:nvSpPr>
        <p:spPr>
          <a:xfrm>
            <a:off x="653943" y="1754080"/>
            <a:ext cx="2645368" cy="31958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 company</a:t>
            </a:r>
            <a:endParaRPr lang="en-US" dirty="0"/>
          </a:p>
        </p:txBody>
      </p:sp>
      <p:sp>
        <p:nvSpPr>
          <p:cNvPr id="46" name="Text Placeholder 34"/>
          <p:cNvSpPr>
            <a:spLocks noGrp="1"/>
          </p:cNvSpPr>
          <p:nvPr>
            <p:ph type="body" sz="quarter" idx="31" hasCustomPrompt="1"/>
          </p:nvPr>
        </p:nvSpPr>
        <p:spPr>
          <a:xfrm>
            <a:off x="653943" y="2471927"/>
            <a:ext cx="2645368" cy="307565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47" name="Text Placeholder 34"/>
          <p:cNvSpPr>
            <a:spLocks noGrp="1"/>
          </p:cNvSpPr>
          <p:nvPr>
            <p:ph type="body" sz="quarter" idx="32" hasCustomPrompt="1"/>
          </p:nvPr>
        </p:nvSpPr>
        <p:spPr>
          <a:xfrm>
            <a:off x="669496" y="3222983"/>
            <a:ext cx="2629815" cy="30193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Client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Sector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Type of service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1" name="TextBox 50"/>
          <p:cNvSpPr txBox="1"/>
          <p:nvPr userDrawn="1"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Technology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2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669496" y="3904760"/>
            <a:ext cx="2629815" cy="618451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87615" y="405446"/>
            <a:ext cx="5783568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782744" y="393167"/>
            <a:ext cx="1120107" cy="935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Logo</a:t>
            </a:r>
            <a:endParaRPr lang="en-US" dirty="0"/>
          </a:p>
          <a:p>
            <a:r>
              <a:rPr lang="en-US" dirty="0"/>
              <a:t>here</a:t>
            </a:r>
            <a:endParaRPr lang="en-US" dirty="0"/>
          </a:p>
        </p:txBody>
      </p:sp>
      <p:sp>
        <p:nvSpPr>
          <p:cNvPr id="9" name="Text Placeholder 59"/>
          <p:cNvSpPr>
            <a:spLocks noGrp="1"/>
          </p:cNvSpPr>
          <p:nvPr>
            <p:ph type="body" sz="quarter" idx="16"/>
          </p:nvPr>
        </p:nvSpPr>
        <p:spPr>
          <a:xfrm>
            <a:off x="782638" y="3741738"/>
            <a:ext cx="7110411" cy="9087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782638" y="33210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GB" dirty="0"/>
              <a:t>Enter </a:t>
            </a:r>
            <a:r>
              <a:rPr lang="en-US" dirty="0"/>
              <a:t>Client’s Challenge</a:t>
            </a:r>
            <a:endParaRPr lang="en-US" dirty="0"/>
          </a:p>
        </p:txBody>
      </p:sp>
      <p:sp>
        <p:nvSpPr>
          <p:cNvPr id="11" name="Text Placeholder 59"/>
          <p:cNvSpPr>
            <a:spLocks noGrp="1"/>
          </p:cNvSpPr>
          <p:nvPr>
            <p:ph type="body" sz="quarter" idx="18"/>
          </p:nvPr>
        </p:nvSpPr>
        <p:spPr>
          <a:xfrm>
            <a:off x="782638" y="2221051"/>
            <a:ext cx="7110411" cy="8562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782638" y="1800363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r>
              <a:rPr lang="en-GB" dirty="0"/>
              <a:t>Enter What the client does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13" name="Text Placeholder 59"/>
          <p:cNvSpPr>
            <a:spLocks noGrp="1"/>
          </p:cNvSpPr>
          <p:nvPr>
            <p:ph type="body" sz="quarter" idx="20"/>
          </p:nvPr>
        </p:nvSpPr>
        <p:spPr>
          <a:xfrm>
            <a:off x="782638" y="5272364"/>
            <a:ext cx="7110411" cy="109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716963" y="1517464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client name here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716963" y="2571012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project name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716963" y="3584803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Numeber</a:t>
            </a:r>
            <a:r>
              <a:rPr lang="en-US" dirty="0"/>
              <a:t>) FTEs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716963" y="4638351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service line here</a:t>
            </a:r>
            <a:endParaRPr lang="en-US" dirty="0"/>
          </a:p>
        </p:txBody>
      </p:sp>
      <p:sp>
        <p:nvSpPr>
          <p:cNvPr id="24" name="Text Placeholder 61"/>
          <p:cNvSpPr>
            <a:spLocks noGrp="1"/>
          </p:cNvSpPr>
          <p:nvPr>
            <p:ph type="body" sz="quarter" idx="31" hasCustomPrompt="1"/>
          </p:nvPr>
        </p:nvSpPr>
        <p:spPr>
          <a:xfrm>
            <a:off x="782638" y="48323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indent="0">
              <a:buNone/>
            </a:pPr>
            <a:r>
              <a:rPr lang="en-GB" dirty="0"/>
              <a:t>Enter </a:t>
            </a:r>
            <a:r>
              <a:rPr lang="en-US" sz="1800" b="1" dirty="0">
                <a:latin typeface="Arial" panose="020B0604020202090204" pitchFamily="34" charset="0"/>
                <a:cs typeface="Arial" panose="020B0604020202090204" pitchFamily="34" charset="0"/>
              </a:rPr>
              <a:t>What is NashTech hoping to do?</a:t>
            </a:r>
            <a:endParaRPr lang="en-US" sz="18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Client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Project</a:t>
            </a:r>
            <a:r>
              <a:rPr lang="en-US" sz="1000" b="1" dirty="0">
                <a:solidFill>
                  <a:schemeClr val="accent2"/>
                </a:solidFill>
              </a:rPr>
              <a:t> name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Team size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Our service lines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187014" y="967008"/>
            <a:ext cx="5783823" cy="397822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dirty="0"/>
              <a:t>Sub heading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Enter service name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Did you know banner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pic" sz="quarter" idx="14" hasCustomPrompt="1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15653" y="1431758"/>
            <a:ext cx="6360694" cy="273137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991850" y="5744231"/>
            <a:ext cx="958337" cy="958337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764983" y="2243449"/>
            <a:ext cx="4646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en-US" dirty="0"/>
              <a:t> </a:t>
            </a:r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you</a:t>
            </a:r>
            <a:endParaRPr lang="en-US" sz="6600" b="1" kern="1200" dirty="0">
              <a:gradFill>
                <a:gsLst>
                  <a:gs pos="70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rectangle with a black border&#10;&#10;Description automatically generated with low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shap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067023" y="1236481"/>
            <a:ext cx="4563027" cy="438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vector graphics&#10;&#10;Description automatically generated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6801960" y="919760"/>
            <a:ext cx="4923608" cy="47315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Logo&#10;&#10;Description automatically generated with medium confidence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7155088" y="836510"/>
            <a:ext cx="4881689" cy="4691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  <a:endParaRPr lang="en-US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 rot="21188491">
            <a:off x="7720768" y="598885"/>
            <a:ext cx="5052400" cy="4951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close up of a flower&#10;&#10;Description automatically generated with medium confidence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128081" y="913870"/>
            <a:ext cx="4812063" cy="46243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Xxth Month </a:t>
            </a:r>
            <a:r>
              <a:rPr lang="en-US"/>
              <a:t>Year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−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7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err="1"/>
              <a:t>GraphQL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949325" y="2903855"/>
            <a:ext cx="10293350" cy="43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Is there any solutions that can be a single backend for multiple UI?</a:t>
            </a:r>
            <a:endParaRPr lang="en-US" dirty="0"/>
          </a:p>
        </p:txBody>
      </p:sp>
      <p:pic>
        <p:nvPicPr>
          <p:cNvPr id="5" name="Picture 4" descr="og-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2035" y="3336925"/>
            <a:ext cx="6657340" cy="2721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GraphQL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769" y="1050427"/>
            <a:ext cx="10293016" cy="4627975"/>
          </a:xfrm>
        </p:spPr>
        <p:txBody>
          <a:bodyPr/>
          <a:lstStyle/>
          <a:p>
            <a:r>
              <a:rPr lang="en-US" dirty="0"/>
              <a:t>Open-sourced by </a:t>
            </a:r>
            <a:r>
              <a:rPr lang="en-US" dirty="0" err="1"/>
              <a:t>facebook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A query language for your API.</a:t>
            </a:r>
            <a:endParaRPr lang="en-US" dirty="0"/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Ask for what you need, get exactly that.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Get many resources in a single request.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Describe what’s possible with a type system.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Move faster with powerful developer tools.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Evolve your API without versions.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Bring your own data and code.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0415" y="1039495"/>
            <a:ext cx="4606925" cy="5465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40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40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0">
              <a:buFont typeface="Wingdings" panose="05000000000000000000" charset="0"/>
              <a:buChar char="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Non-null: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Exclamation mark - Type</a:t>
            </a:r>
            <a:r>
              <a:rPr lang="en-US" b="1" i="0" u="sng" strike="noStrike" dirty="0">
                <a:solidFill>
                  <a:schemeClr val="accent5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!</a:t>
            </a:r>
            <a:r>
              <a:rPr lang="en-US" i="0" strike="noStrike" dirty="0">
                <a:solidFill>
                  <a:schemeClr val="bg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 (eg: String!, Int!,...)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288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0">
              <a:buFont typeface="Wingdings" panose="05000000000000000000" charset="0"/>
              <a:buChar char="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Non-null: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Exclamation mark - Type</a:t>
            </a:r>
            <a:r>
              <a:rPr lang="en-US" b="1" i="0" u="sng" strike="noStrike" dirty="0">
                <a:solidFill>
                  <a:schemeClr val="accent5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!</a:t>
            </a:r>
            <a:r>
              <a:rPr lang="en-US" i="0" strike="noStrike" dirty="0">
                <a:solidFill>
                  <a:schemeClr val="bg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 (eg: String!, Int!,...)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105" y="4657090"/>
            <a:ext cx="2527300" cy="9271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3934460" y="4361180"/>
            <a:ext cx="6066155" cy="201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Character is a GraphQL Object Type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and appearsIn are fields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string</a:t>
            </a:r>
            <a:r>
              <a:rPr lang="en-US" b="1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lang="en-US" dirty="0"/>
              <a:t>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appearsIn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array of Episode</a:t>
            </a:r>
            <a:r>
              <a:rPr lang="en-US" dirty="0"/>
              <a:t> 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r>
              <a:rPr lang="en-US" dirty="0"/>
              <a:t> array, also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cannot</a:t>
            </a:r>
            <a:r>
              <a:rPr lang="en-US" dirty="0"/>
              <a:t> contain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null</a:t>
            </a:r>
            <a:r>
              <a:rPr lang="en-US" dirty="0"/>
              <a:t> element</a:t>
            </a:r>
            <a:endParaRPr lang="en-US" dirty="0"/>
          </a:p>
          <a:p>
            <a:pPr>
              <a:buFont typeface="Arial" panose="020B060402020209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lang="en-US" dirty="0"/>
          </a:p>
          <a:p>
            <a:pPr lvl="1"/>
            <a:r>
              <a:rPr lang="en-US" dirty="0"/>
              <a:t>Why </a:t>
            </a:r>
            <a:r>
              <a:rPr lang="en-US" dirty="0" err="1"/>
              <a:t>GraphQL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What is </a:t>
            </a:r>
            <a:r>
              <a:rPr lang="en-US" dirty="0" err="1">
                <a:sym typeface="+mn-ea"/>
              </a:rPr>
              <a:t>GraphQL</a:t>
            </a:r>
            <a:r>
              <a:rPr lang="en-US" dirty="0">
                <a:sym typeface="+mn-ea"/>
              </a:rPr>
              <a:t>.</a:t>
            </a:r>
            <a:endParaRPr lang="en-US" dirty="0"/>
          </a:p>
          <a:p>
            <a:pPr lvl="1"/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Demo</a:t>
            </a:r>
            <a:endParaRPr lang="en-US" dirty="0"/>
          </a:p>
          <a:p>
            <a:pPr lvl="0"/>
            <a:r>
              <a:rPr lang="en-US" dirty="0"/>
              <a:t>Schema</a:t>
            </a:r>
            <a:endParaRPr lang="en-US" dirty="0"/>
          </a:p>
          <a:p>
            <a:r>
              <a:rPr lang="en-US" dirty="0"/>
              <a:t>Queries</a:t>
            </a:r>
            <a:endParaRPr lang="en-US" dirty="0"/>
          </a:p>
          <a:p>
            <a:r>
              <a:rPr lang="en-US" dirty="0"/>
              <a:t>Errors</a:t>
            </a:r>
            <a:endParaRPr lang="en-US" dirty="0"/>
          </a:p>
          <a:p>
            <a:r>
              <a:rPr lang="en-US" dirty="0"/>
              <a:t>Mutations</a:t>
            </a:r>
            <a:endParaRPr lang="en-US" dirty="0"/>
          </a:p>
          <a:p>
            <a:r>
              <a:rPr lang="en-US" dirty="0"/>
              <a:t>Authentications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nap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0" y="1407160"/>
            <a:ext cx="4058285" cy="453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nap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1760" y="1478280"/>
            <a:ext cx="4075430" cy="3844925"/>
          </a:xfrm>
          <a:prstGeom prst="rect">
            <a:avLst/>
          </a:prstGeom>
        </p:spPr>
      </p:pic>
      <p:pic>
        <p:nvPicPr>
          <p:cNvPr id="15" name="Picture 14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1407160"/>
            <a:ext cx="4058285" cy="453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25055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1350010"/>
            <a:ext cx="4823460" cy="356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resolver?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1350010"/>
            <a:ext cx="4823460" cy="356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resolver?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824855" y="1750695"/>
            <a:ext cx="5673725" cy="2767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parent: The return value of the resolver for this field's parent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args: An object that contains all GraphQL arguments provided for this field.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contextValue: An object shared across all resolvers that are executing for a particular operation.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info: Contains information about the operation's execution state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050290"/>
            <a:ext cx="4051300" cy="490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83820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query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050290"/>
            <a:ext cx="4051300" cy="490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560" y="2381250"/>
            <a:ext cx="6604635" cy="9144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/>
        </p:nvSpPr>
        <p:spPr>
          <a:xfrm>
            <a:off x="83820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query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03682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Resolve chains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05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mutation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403985"/>
            <a:ext cx="4907915" cy="40500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mutation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905129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403985"/>
            <a:ext cx="4907915" cy="4050030"/>
          </a:xfrm>
          <a:prstGeom prst="rect">
            <a:avLst/>
          </a:prstGeom>
        </p:spPr>
      </p:pic>
      <p:pic>
        <p:nvPicPr>
          <p:cNvPr id="7" name="Picture 6" descr="Snap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05" y="1474470"/>
            <a:ext cx="4396105" cy="3627755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Subscriptions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05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3375" y="1235075"/>
            <a:ext cx="4591050" cy="3498215"/>
          </a:xfrm>
          <a:prstGeom prst="rect">
            <a:avLst/>
          </a:prstGeom>
        </p:spPr>
      </p:pic>
      <p:pic>
        <p:nvPicPr>
          <p:cNvPr id="10" name="Picture 9" descr="Snap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910" y="1276350"/>
            <a:ext cx="3755390" cy="4911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35805" y="1634490"/>
            <a:ext cx="3293745" cy="41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subscriptions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636000" y="158559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3375" y="1235075"/>
            <a:ext cx="4591050" cy="3498215"/>
          </a:xfrm>
          <a:prstGeom prst="rect">
            <a:avLst/>
          </a:prstGeom>
        </p:spPr>
      </p:pic>
      <p:pic>
        <p:nvPicPr>
          <p:cNvPr id="10" name="Picture 9" descr="Snap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6910" y="1276350"/>
            <a:ext cx="3755390" cy="4911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35805" y="1634490"/>
            <a:ext cx="3293745" cy="41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subscriptions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636000" y="158559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Errors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Authentication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06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535" y="2614930"/>
            <a:ext cx="6271260" cy="1628140"/>
          </a:xfrm>
        </p:spPr>
        <p:txBody>
          <a:bodyPr/>
          <a:lstStyle/>
          <a:p>
            <a:r>
              <a:rPr lang="en-US" sz="6600" dirty="0"/>
              <a:t>Why </a:t>
            </a:r>
            <a:r>
              <a:rPr lang="en-US" sz="6600" dirty="0" err="1"/>
              <a:t>GraphQL</a:t>
            </a:r>
            <a:r>
              <a:rPr lang="en-US" sz="6600" dirty="0"/>
              <a:t>?</a:t>
            </a:r>
            <a:endParaRPr lang="en-US" sz="6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Problems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backend-for-fronte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36395"/>
            <a:ext cx="4029710" cy="412115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/>
        </p:nvSpPr>
        <p:spPr>
          <a:xfrm>
            <a:off x="6026150" y="1212850"/>
            <a:ext cx="5105400" cy="462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85" y="1212850"/>
            <a:ext cx="3091180" cy="3738245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/>
        </p:nvSpPr>
        <p:spPr>
          <a:xfrm>
            <a:off x="6026150" y="4951095"/>
            <a:ext cx="5181600" cy="94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=&gt; Backend become</a:t>
            </a:r>
            <a:r>
              <a:rPr lang="en-US" altLang="vi-VN" b="0" i="0" u="none" strike="noStrike" dirty="0">
                <a:solidFill>
                  <a:srgbClr val="202020"/>
                </a:solidFill>
                <a:effectLst/>
              </a:rPr>
              <a:t>s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 bottleneck in development process, spending a lot of effort on a single deployable resource</a:t>
            </a:r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vi-VN" alt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Solution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backend-for-frontend-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1588770"/>
            <a:ext cx="3886835" cy="425196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5921375" y="1922780"/>
            <a:ext cx="5210175" cy="272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once backend per UI.</a:t>
            </a:r>
            <a:endParaRPr lang="en-US"/>
          </a:p>
          <a:p>
            <a:r>
              <a:rPr lang="en-US"/>
              <a:t>Fine-tune the behavior and performance of each backend to best match the needs of the frontend environment, without worrying about affecting other frontend experiences.</a:t>
            </a:r>
            <a:endParaRPr lang="en-US"/>
          </a:p>
          <a:p>
            <a:r>
              <a:rPr lang="en-US" dirty="0"/>
              <a:t>Each interface team control their own backend.</a:t>
            </a:r>
            <a:endParaRPr lang="en-US" dirty="0"/>
          </a:p>
          <a:p>
            <a:r>
              <a:rPr lang="en-US" dirty="0"/>
              <a:t>Give team flexibility to choose language, release candence, tools,...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242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949325" y="2903855"/>
            <a:ext cx="10293350" cy="43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Is there any solutions </a:t>
            </a:r>
            <a:r>
              <a:rPr lang="en-US" dirty="0">
                <a:sym typeface="+mn-ea"/>
              </a:rPr>
              <a:t>that can be a single backend for multiple UI?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26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NT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NTG</Template>
  <TotalTime>0</TotalTime>
  <Words>5138</Words>
  <Application>WPS Presentation</Application>
  <PresentationFormat>Widescreen</PresentationFormat>
  <Paragraphs>338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Arial</vt:lpstr>
      <vt:lpstr>SimSun</vt:lpstr>
      <vt:lpstr>Wingdings</vt:lpstr>
      <vt:lpstr>Arial Bold</vt:lpstr>
      <vt:lpstr>Rubik</vt:lpstr>
      <vt:lpstr>Thonburi</vt:lpstr>
      <vt:lpstr>Wingdings</vt:lpstr>
      <vt:lpstr>微软雅黑</vt:lpstr>
      <vt:lpstr>汉仪旗黑</vt:lpstr>
      <vt:lpstr>Arial Unicode MS</vt:lpstr>
      <vt:lpstr>Calibri</vt:lpstr>
      <vt:lpstr>Helvetica Neue</vt:lpstr>
      <vt:lpstr>宋体-简</vt:lpstr>
      <vt:lpstr>NTG</vt:lpstr>
      <vt:lpstr>GraphQL</vt:lpstr>
      <vt:lpstr>PowerPoint 演示文稿</vt:lpstr>
      <vt:lpstr>PowerPoint 演示文稿</vt:lpstr>
      <vt:lpstr>Why GraphQL?</vt:lpstr>
      <vt:lpstr>Backend For Frontend (BFF)</vt:lpstr>
      <vt:lpstr>Backend For Frontend (BFF)</vt:lpstr>
      <vt:lpstr>Backend For Frontend (BFF)</vt:lpstr>
      <vt:lpstr>Backend For Frontend (BFF)</vt:lpstr>
      <vt:lpstr>Backend For Frontend (BFF)</vt:lpstr>
      <vt:lpstr>Backend For Frontend (BFF)</vt:lpstr>
      <vt:lpstr>What is GraphQL?</vt:lpstr>
      <vt:lpstr>Who is using GraphQL?</vt:lpstr>
      <vt:lpstr>PowerPoint 演示文稿</vt:lpstr>
      <vt:lpstr>What is schema?</vt:lpstr>
      <vt:lpstr>What is schema?</vt:lpstr>
      <vt:lpstr>What is schema?</vt:lpstr>
      <vt:lpstr>PowerPoint 演示文稿</vt:lpstr>
      <vt:lpstr>What is query?</vt:lpstr>
      <vt:lpstr>What is query?</vt:lpstr>
      <vt:lpstr>What is query?</vt:lpstr>
      <vt:lpstr>What is query?</vt:lpstr>
      <vt:lpstr>What is resolver?</vt:lpstr>
      <vt:lpstr>What is resolver?</vt:lpstr>
      <vt:lpstr>What is resolver?</vt:lpstr>
      <vt:lpstr>How do resolver resolve query?</vt:lpstr>
      <vt:lpstr>How do resolver resolve query?</vt:lpstr>
      <vt:lpstr>How do resolver resolve query?</vt:lpstr>
      <vt:lpstr>PowerPoint 演示文稿</vt:lpstr>
      <vt:lpstr>What is query?</vt:lpstr>
      <vt:lpstr>What is mutation?</vt:lpstr>
      <vt:lpstr>What is mutation?</vt:lpstr>
      <vt:lpstr>What is mutation?</vt:lpstr>
      <vt:lpstr>PowerPoint 演示文稿</vt:lpstr>
      <vt:lpstr>What is mutation?</vt:lpstr>
      <vt:lpstr>What is subscriptions?</vt:lpstr>
      <vt:lpstr>What is subscriptions?</vt:lpstr>
      <vt:lpstr>What is subscriptions?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 presentation (style 1)</dc:title>
  <dc:creator>Trang Dao Thi Thuy</dc:creator>
  <cp:lastModifiedBy>danhluong</cp:lastModifiedBy>
  <cp:revision>9</cp:revision>
  <dcterms:created xsi:type="dcterms:W3CDTF">2023-04-21T04:33:56Z</dcterms:created>
  <dcterms:modified xsi:type="dcterms:W3CDTF">2023-04-21T04:33:56Z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0x010100409ED3CD6D966B46B07A514663589B2D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  <property fmtid="{D5CDD505-2E9C-101B-9397-08002B2CF9AE}" pid="6" name="KSOProductBuildVer">
    <vt:lpwstr>1033-3.2.0.6370</vt:lpwstr>
  </property>
</Properties>
</file>